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0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5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1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8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7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8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6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2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3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3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751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70DD-3F81-42AC-9A6F-ED7CEEA2D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7153"/>
          </a:xfrm>
        </p:spPr>
        <p:txBody>
          <a:bodyPr/>
          <a:lstStyle/>
          <a:p>
            <a:r>
              <a:rPr lang="id-ID" dirty="0"/>
              <a:t>Perencanaan Pondasi Tiang Pancang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9EF36-AF95-49BD-AE49-AA04CBFB6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1" y="1995055"/>
            <a:ext cx="5237716" cy="3980295"/>
          </a:xfrm>
        </p:spPr>
        <p:txBody>
          <a:bodyPr/>
          <a:lstStyle/>
          <a:p>
            <a:r>
              <a:rPr lang="id-ID" dirty="0"/>
              <a:t>Pondasi suatu bangunan berfungsi untuk memindahkan beban-beban pada struktur atas ke tanah. Substruktur ini meliputi pondasi dan balok penghubung.</a:t>
            </a:r>
          </a:p>
          <a:p>
            <a:pPr marL="0" indent="0">
              <a:buNone/>
            </a:pPr>
            <a:r>
              <a:rPr lang="id-ID" dirty="0"/>
              <a:t>  </a:t>
            </a:r>
          </a:p>
          <a:p>
            <a:pPr marL="263525" indent="0">
              <a:buNone/>
              <a:tabLst>
                <a:tab pos="360363" algn="l"/>
              </a:tabLst>
            </a:pPr>
            <a:r>
              <a:rPr lang="id-ID"/>
              <a:t> </a:t>
            </a:r>
            <a:r>
              <a:rPr lang="id-ID" dirty="0"/>
              <a:t>Contoh perencanaan / perhitungan Pondasi </a:t>
            </a:r>
            <a:r>
              <a:rPr lang="id-ID"/>
              <a:t>tiang 	pancang</a:t>
            </a:r>
            <a:r>
              <a:rPr lang="id-ID" dirty="0"/>
              <a:t>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6B642A-B8E0-4295-A49B-3A78FB955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182" y="1399309"/>
            <a:ext cx="5315817" cy="433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71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8A0A-160F-4EFA-873D-E68C4F84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14026"/>
          </a:xfrm>
        </p:spPr>
        <p:txBody>
          <a:bodyPr/>
          <a:lstStyle/>
          <a:p>
            <a:r>
              <a:rPr lang="id-ID" dirty="0"/>
              <a:t>Daya dukung satu tiang pancang berdasarkan SPT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F4D23-FA65-40FF-95D9-5AE348A9F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473" y="1316182"/>
            <a:ext cx="10626436" cy="4488873"/>
          </a:xfrm>
        </p:spPr>
        <p:txBody>
          <a:bodyPr>
            <a:normAutofit lnSpcReduction="10000"/>
          </a:bodyPr>
          <a:lstStyle/>
          <a:p>
            <a:r>
              <a:rPr lang="id-ID" dirty="0"/>
              <a:t>Pu = (Qu +Qsi)/3 ;</a:t>
            </a:r>
          </a:p>
          <a:p>
            <a:r>
              <a:rPr lang="id-ID" dirty="0"/>
              <a:t>Pu = (307.2+414.72)/3</a:t>
            </a:r>
          </a:p>
          <a:p>
            <a:r>
              <a:rPr lang="id-ID" dirty="0"/>
              <a:t>Pu = 240.64 ton</a:t>
            </a:r>
          </a:p>
          <a:p>
            <a:endParaRPr lang="id-ID" dirty="0"/>
          </a:p>
          <a:p>
            <a:r>
              <a:rPr lang="id-ID" dirty="0"/>
              <a:t>Kesimpulan</a:t>
            </a:r>
          </a:p>
          <a:p>
            <a:r>
              <a:rPr lang="id-ID" dirty="0"/>
              <a:t>Nilai terkecil daya dukung satu tiang pancang dari metode CPT dan SPT yang akan dipergunakan pada perencanaan selanjutnya.</a:t>
            </a:r>
          </a:p>
          <a:p>
            <a:r>
              <a:rPr lang="id-ID" dirty="0"/>
              <a:t>Daya dukung satu tiang pancang</a:t>
            </a:r>
          </a:p>
          <a:p>
            <a:r>
              <a:rPr lang="id-ID" dirty="0"/>
              <a:t>berdasarkan CPT = 171.7ton</a:t>
            </a:r>
          </a:p>
          <a:p>
            <a:r>
              <a:rPr lang="id-ID" dirty="0"/>
              <a:t>berdasarkan SPT = 240.67ton</a:t>
            </a:r>
          </a:p>
          <a:p>
            <a:r>
              <a:rPr lang="id-ID" dirty="0"/>
              <a:t>Maka nilai daya dukung satu tiang pancang yang akan dipergunakan selanjutnya adalah berdasarkan CPT. pada kolom tersebut 9 buah. Dimensi satu tiang pancang 40/40cm.</a:t>
            </a:r>
          </a:p>
        </p:txBody>
      </p:sp>
    </p:spTree>
    <p:extLst>
      <p:ext uri="{BB962C8B-B14F-4D97-AF65-F5344CB8AC3E}">
        <p14:creationId xmlns:p14="http://schemas.microsoft.com/office/powerpoint/2010/main" val="1748167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1A6B-92CE-47A9-9208-4C342E800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9927" y="1064712"/>
            <a:ext cx="6650880" cy="4910638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Selanjutnya perencanaan jumlah tiang pancang pada tiap pilecap – kolom. (saat ini sedang dalam penulisan, dalam waktu dekat dipublish di web ini)</a:t>
            </a:r>
          </a:p>
          <a:p>
            <a:r>
              <a:rPr lang="id-ID" dirty="0"/>
              <a:t>Pada penulisan sebelumnya telah diperoleh daya dukung ijin satu tiang pancang, selanjutnya perencanaan adalah menghitung jumlah tiang pancang yang akan dipergunakan dalam satu kolom-pilecap/poer Beton .</a:t>
            </a:r>
          </a:p>
          <a:p>
            <a:r>
              <a:rPr lang="id-ID" dirty="0"/>
              <a:t>Beban Normal Maksimum N=814.07ton,  Momen M=90.671tonM.</a:t>
            </a:r>
          </a:p>
          <a:p>
            <a:r>
              <a:rPr lang="id-ID" dirty="0"/>
              <a:t>Daya dukung ijin satu tiang pancang P=171ton</a:t>
            </a:r>
          </a:p>
          <a:p>
            <a:r>
              <a:rPr lang="id-ID" dirty="0"/>
              <a:t>maka jumlah tiang pancang yang dibutuhkan</a:t>
            </a:r>
          </a:p>
          <a:p>
            <a:r>
              <a:rPr lang="id-ID" dirty="0"/>
              <a:t>n= 814.07/171</a:t>
            </a:r>
          </a:p>
          <a:p>
            <a:r>
              <a:rPr lang="id-ID" dirty="0"/>
              <a:t>n= 5 buah</a:t>
            </a:r>
          </a:p>
          <a:p>
            <a:r>
              <a:rPr lang="id-ID" dirty="0"/>
              <a:t>karena adanya efisiensi tiang pancang dalam satu grup tiang pancang yang akan mengurangi daya dukung satu tiang pancang, maka dipasang tiang pada kolom tersebut 9 buah kolom tersebut 9 buah</a:t>
            </a:r>
          </a:p>
          <a:p>
            <a:endParaRPr lang="id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B7C1DA-1909-4432-A032-EB5FA79CF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2" y="1202500"/>
            <a:ext cx="4156363" cy="44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4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E494D-762F-4737-9790-F3F6BC014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117"/>
          </a:xfrm>
        </p:spPr>
        <p:txBody>
          <a:bodyPr/>
          <a:lstStyle/>
          <a:p>
            <a:r>
              <a:rPr lang="id-ID" dirty="0"/>
              <a:t>Cek daya dukung tiang pancang akibat efisiensi.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F9D7B-C5DE-412C-AFAD-9460E57B4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636" y="1890876"/>
            <a:ext cx="10433171" cy="4084474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Pu = N+Tx+Ty          —–&gt; Tx = M*ex/(x1²+x2²+. . . +xn²)</a:t>
            </a:r>
          </a:p>
          <a:p>
            <a:r>
              <a:rPr lang="id-ID" dirty="0"/>
              <a:t>Ty = M*ey/(y1²+y2²+. . . +yn²)</a:t>
            </a:r>
          </a:p>
          <a:p>
            <a:r>
              <a:rPr lang="id-ID" dirty="0"/>
              <a:t>Dimensi tiang pancang 40/40cm</a:t>
            </a:r>
          </a:p>
          <a:p>
            <a:r>
              <a:rPr lang="id-ID" dirty="0"/>
              <a:t>Tx = 90.671*1.2/(3*1.2²+3*0²+3*1.2²)  —–&gt; Tx = 108.81tm/8.64</a:t>
            </a:r>
          </a:p>
          <a:p>
            <a:r>
              <a:rPr lang="id-ID" dirty="0"/>
              <a:t>Tx = 12.594ton</a:t>
            </a:r>
          </a:p>
          <a:p>
            <a:r>
              <a:rPr lang="id-ID" dirty="0"/>
              <a:t>Ty = 90.671*1.2/(3*1.2²+3*0+3*1.2²) ——&gt; Ty = 108.81/8.64</a:t>
            </a:r>
          </a:p>
          <a:p>
            <a:r>
              <a:rPr lang="id-ID" dirty="0"/>
              <a:t>Ty = 12.594ton</a:t>
            </a:r>
          </a:p>
          <a:p>
            <a:r>
              <a:rPr lang="id-ID" dirty="0"/>
              <a:t>Pu = 814.07+12.594+12.594  —-&gt; Pu = 839.258 ≤9*171=1539ton (aman)</a:t>
            </a:r>
          </a:p>
          <a:p>
            <a:endParaRPr lang="id-ID" dirty="0"/>
          </a:p>
          <a:p>
            <a:r>
              <a:rPr lang="id-ID" dirty="0"/>
              <a:t>Kesimpulan :</a:t>
            </a:r>
          </a:p>
          <a:p>
            <a:r>
              <a:rPr lang="id-ID" dirty="0"/>
              <a:t>Untuk beban aksial/normal pada kolom di atas menggunakan 9 tiang pancang pada satu grup pilecap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5885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BBEB-019D-4A3D-B0B7-AAE2A12C7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Analisa Daya Dukung Pondasi Tiang Pancang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08598-7057-448C-9755-A35F28662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890876"/>
            <a:ext cx="10114516" cy="4084474"/>
          </a:xfrm>
        </p:spPr>
        <p:txBody>
          <a:bodyPr/>
          <a:lstStyle/>
          <a:p>
            <a:r>
              <a:rPr lang="id-ID" dirty="0"/>
              <a:t>1.  Daya Dukung berdasarkan Kekuatan bahan</a:t>
            </a:r>
          </a:p>
          <a:p>
            <a:pPr marL="623888" indent="-623888"/>
            <a:r>
              <a:rPr lang="id-ID" dirty="0"/>
              <a:t>P=(Ap*Tbk)+(As*Tau) ; dimana ; P    = daya dukung tiang pancang ijin (kg)</a:t>
            </a:r>
          </a:p>
          <a:p>
            <a:pPr marL="623888" indent="-623888"/>
            <a:r>
              <a:rPr lang="id-ID" dirty="0"/>
              <a:t>Ap  = Luas penampang tiang pancang (cm2)</a:t>
            </a:r>
          </a:p>
          <a:p>
            <a:pPr marL="623888" indent="-623888"/>
            <a:r>
              <a:rPr lang="id-ID" dirty="0"/>
              <a:t>As  = Luas tulangan tiang pancang (cm2)</a:t>
            </a:r>
          </a:p>
          <a:p>
            <a:pPr marL="623888" indent="-623888"/>
            <a:r>
              <a:rPr lang="id-ID" dirty="0"/>
              <a:t>Tbk = Tegangan ijin beton (kg/cm2)</a:t>
            </a:r>
          </a:p>
          <a:p>
            <a:pPr marL="623888" indent="-623888"/>
            <a:r>
              <a:rPr lang="id-ID" dirty="0"/>
              <a:t>Tau = Tegangan ijin tulangan (kg/cm2)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57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E451-4509-4A20-8BEE-B8E8CA75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2.  Daya dukung tiang pancang berdasarkan data sondir (CPT/Cone Penetration Test)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5764-CC52-45E3-8606-ADF2912A6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399" y="2452255"/>
            <a:ext cx="9934407" cy="352309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P =(qc*Ap)/3 + (JHL*Ka)/5 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dimana ; P   = Daya dukung tiang pancang ijin (kg)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qc  = Nilai konus (kg/cm2)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Ap  = Luas penampang tiang pancang (cm2)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Ka  = Keliling penampang tiang (cm1)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JHL = Jumlah hambatan lekat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2000" dirty="0">
                <a:latin typeface="Arial Black" panose="020B0A04020102020204" pitchFamily="34" charset="0"/>
              </a:rPr>
              <a:t>SF  = Safety factor ; 3 dan 5</a:t>
            </a:r>
          </a:p>
        </p:txBody>
      </p:sp>
    </p:spTree>
    <p:extLst>
      <p:ext uri="{BB962C8B-B14F-4D97-AF65-F5344CB8AC3E}">
        <p14:creationId xmlns:p14="http://schemas.microsoft.com/office/powerpoint/2010/main" val="278107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CBC2-70D9-41F8-87CE-D5E279D2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1008"/>
          </a:xfrm>
        </p:spPr>
        <p:txBody>
          <a:bodyPr>
            <a:normAutofit fontScale="90000"/>
          </a:bodyPr>
          <a:lstStyle/>
          <a:p>
            <a:r>
              <a:rPr lang="id-ID" dirty="0"/>
              <a:t>3.  Daya dukung tiang pancang berdasarkan Data SPT/ Standart Penentration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446CE-B667-4326-8CBF-DB924E527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2" y="1593273"/>
            <a:ext cx="9116291" cy="4382078"/>
          </a:xfrm>
        </p:spPr>
        <p:txBody>
          <a:bodyPr>
            <a:noAutofit/>
          </a:bodyPr>
          <a:lstStyle/>
          <a:p>
            <a:r>
              <a:rPr lang="id-ID" sz="1600" dirty="0">
                <a:latin typeface="Arial Black" panose="020B0A04020102020204" pitchFamily="34" charset="0"/>
              </a:rPr>
              <a:t>Qu = (40*Nb*Ap)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dimana ; Qu  = Daya dukung batas pondasi tiang pancang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Nb   = nilai N-SPT rata-rata pada elevasi dasar tiang pancang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Nb = (N1+N2)/2 ;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N1 = Nilai SPT pada kedalaman 3D pada ujung tiang ke bawah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N2 = nilai SPT pada kedalaman 8D pada ujung tiang ke atas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Ap = luas penampang dasar tiang pancang (m2)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Qsi = qs*Asi; dimana ;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Qsi = Tahanan limit gesek kulit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qs  = 0.2N—– untuk tanah pasir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0.5N—– untuk tanah lempung</a:t>
            </a:r>
          </a:p>
          <a:p>
            <a:r>
              <a:rPr lang="id-ID" sz="1600" dirty="0">
                <a:latin typeface="Arial Black" panose="020B0A04020102020204" pitchFamily="34" charset="0"/>
              </a:rPr>
              <a:t>Asi = keliling penampang tiang*tebal lapisan</a:t>
            </a:r>
          </a:p>
        </p:txBody>
      </p:sp>
    </p:spTree>
    <p:extLst>
      <p:ext uri="{BB962C8B-B14F-4D97-AF65-F5344CB8AC3E}">
        <p14:creationId xmlns:p14="http://schemas.microsoft.com/office/powerpoint/2010/main" val="3875450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0D3DC-2062-43ED-BB41-3028D40BD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554182"/>
            <a:ext cx="11029615" cy="5421168"/>
          </a:xfrm>
        </p:spPr>
        <p:txBody>
          <a:bodyPr/>
          <a:lstStyle/>
          <a:p>
            <a:r>
              <a:rPr lang="id-ID" dirty="0"/>
              <a:t>Daya Dukung Tiang Pancang (SPT)</a:t>
            </a:r>
          </a:p>
          <a:p>
            <a:r>
              <a:rPr lang="id-ID" dirty="0"/>
              <a:t>P = (Qu +Qsi)/3</a:t>
            </a:r>
          </a:p>
          <a:p>
            <a:endParaRPr lang="id-ID" dirty="0"/>
          </a:p>
          <a:p>
            <a:r>
              <a:rPr lang="id-ID" dirty="0"/>
              <a:t>DARI HASIL KE TIGA PERHITUNGAN DI ATAS NANTI , DAYA DUKUNG IJIN TIANG PANCANG YANG AKAN DIPERGUNAKAN ADALAH NILAI DAYA DUKUNG TERKECIL.</a:t>
            </a:r>
          </a:p>
          <a:p>
            <a:r>
              <a:rPr lang="id-ID" dirty="0"/>
              <a:t>CONTOH PERHITUNGAN</a:t>
            </a:r>
          </a:p>
          <a:p>
            <a:r>
              <a:rPr lang="id-ID" dirty="0"/>
              <a:t>Beban Normal maksimum N=814.07 ton ; M=90.671Ton</a:t>
            </a:r>
          </a:p>
          <a:p>
            <a:r>
              <a:rPr lang="id-ID" dirty="0"/>
              <a:t>kuat tekan beton rencana fc’=35Mpa ; fy=400Mpa</a:t>
            </a:r>
          </a:p>
          <a:p>
            <a:r>
              <a:rPr lang="id-ID" dirty="0"/>
              <a:t>Data Sondir pada kedalaman 12m (qc=250kg/cm2 dan JHL=1200 kg/cm)</a:t>
            </a:r>
          </a:p>
          <a:p>
            <a:r>
              <a:rPr lang="id-ID" dirty="0"/>
              <a:t>Dimensi tiang pancang yang akan dipasang 40×40 cm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509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A004-7346-456E-94DD-318237230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Daya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dukung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ijin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satu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tiang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pancang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berdasarkan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data </a:t>
            </a:r>
            <a:r>
              <a:rPr lang="en-US" b="1" dirty="0" err="1">
                <a:solidFill>
                  <a:srgbClr val="0000FF"/>
                </a:solidFill>
                <a:latin typeface="Arial" panose="020B0604020202020204" pitchFamily="34" charset="0"/>
              </a:rPr>
              <a:t>Sondir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(CPT/</a:t>
            </a:r>
            <a:r>
              <a:rPr lang="en-US" b="1" i="1" dirty="0">
                <a:solidFill>
                  <a:srgbClr val="0000FF"/>
                </a:solidFill>
                <a:latin typeface="Arial" panose="020B0604020202020204" pitchFamily="34" charset="0"/>
              </a:rPr>
              <a:t>Cone Penetration Test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DEB25-A0D3-4DA0-9732-A94923F42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09" y="2105891"/>
            <a:ext cx="10363898" cy="2861234"/>
          </a:xfrm>
        </p:spPr>
        <p:txBody>
          <a:bodyPr/>
          <a:lstStyle/>
          <a:p>
            <a:r>
              <a:rPr lang="id-ID" dirty="0"/>
              <a:t>P = (qc*Ap)/3 + (JHL*Ka)/5</a:t>
            </a:r>
          </a:p>
          <a:p>
            <a:r>
              <a:rPr lang="nl-NL" dirty="0"/>
              <a:t>= (250*40*40)/3 + (1200*40*4)/5</a:t>
            </a:r>
          </a:p>
          <a:p>
            <a:r>
              <a:rPr lang="nl-NL" dirty="0"/>
              <a:t>= 133,333+38,400</a:t>
            </a:r>
          </a:p>
          <a:p>
            <a:r>
              <a:rPr lang="nl-NL" dirty="0"/>
              <a:t>= 171733.33 kg</a:t>
            </a:r>
          </a:p>
          <a:p>
            <a:r>
              <a:rPr lang="nl-NL" dirty="0"/>
              <a:t>= 171,7 Ton</a:t>
            </a:r>
            <a:endParaRPr lang="id-ID" dirty="0"/>
          </a:p>
          <a:p>
            <a:r>
              <a:rPr lang="id-ID" dirty="0"/>
              <a:t>Daya dukung satu tiang pancang berdasarkan Sondir/CPT adalah 171.7ton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7001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12199-A7EE-4681-843A-222DEF45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3408"/>
          </a:xfrm>
        </p:spPr>
        <p:txBody>
          <a:bodyPr>
            <a:normAutofit fontScale="90000"/>
          </a:bodyPr>
          <a:lstStyle/>
          <a:p>
            <a:r>
              <a:rPr lang="id-ID" dirty="0"/>
              <a:t>Daya dukung satu tiang pancang berdasarkan data SPT/Standart Penetration Test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D5661-FC9E-4B89-930E-D6869B625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65564"/>
            <a:ext cx="11029615" cy="4409786"/>
          </a:xfrm>
        </p:spPr>
        <p:txBody>
          <a:bodyPr>
            <a:normAutofit lnSpcReduction="10000"/>
          </a:bodyPr>
          <a:lstStyle/>
          <a:p>
            <a:r>
              <a:rPr lang="id-ID" dirty="0"/>
              <a:t>P = (Qu + Qsi)/3</a:t>
            </a:r>
          </a:p>
          <a:p>
            <a:r>
              <a:rPr lang="id-ID" dirty="0"/>
              <a:t>Data SPT</a:t>
            </a:r>
          </a:p>
          <a:p>
            <a:r>
              <a:rPr lang="id-ID" dirty="0"/>
              <a:t>Kedalaman (m) Jenis tanah N</a:t>
            </a:r>
          </a:p>
          <a:p>
            <a:r>
              <a:rPr lang="id-ID" dirty="0"/>
              <a:t>0.0 s/d 2.0     (lempung)        4</a:t>
            </a:r>
          </a:p>
          <a:p>
            <a:r>
              <a:rPr lang="id-ID" dirty="0"/>
              <a:t>2.0 s/d 4.0     (lempung)     10</a:t>
            </a:r>
          </a:p>
          <a:p>
            <a:r>
              <a:rPr lang="id-ID" dirty="0"/>
              <a:t>4.0 s/d 6.0     (lempung)     13</a:t>
            </a:r>
          </a:p>
          <a:p>
            <a:r>
              <a:rPr lang="id-ID" dirty="0"/>
              <a:t>6.0 s/d 8.0     (lempung)        36</a:t>
            </a:r>
          </a:p>
          <a:p>
            <a:r>
              <a:rPr lang="id-ID" dirty="0"/>
              <a:t>8.8 (8D)         (lempung)        40 —–&gt; (8*0.4)=3.2 m ; —-&gt; 12m-3.2m = 8.8 m</a:t>
            </a:r>
          </a:p>
          <a:p>
            <a:r>
              <a:rPr lang="id-ID" dirty="0"/>
              <a:t>10                    (lempung)       44</a:t>
            </a:r>
          </a:p>
          <a:p>
            <a:r>
              <a:rPr lang="id-ID" dirty="0"/>
              <a:t>10.0 s/d 12.0   (pasir)           50  ——&gt; kedalaman tiang pancang rencana 12m</a:t>
            </a:r>
          </a:p>
          <a:p>
            <a:r>
              <a:rPr lang="id-ID" dirty="0"/>
              <a:t>13.2 (3D)        (pasir)             52 ——&gt; (3*0.4)= 1.2 ; ——-&gt; 12m+1.2m = 13.2 m</a:t>
            </a:r>
          </a:p>
        </p:txBody>
      </p:sp>
    </p:spTree>
    <p:extLst>
      <p:ext uri="{BB962C8B-B14F-4D97-AF65-F5344CB8AC3E}">
        <p14:creationId xmlns:p14="http://schemas.microsoft.com/office/powerpoint/2010/main" val="365567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C3ED-DA05-4E86-8F16-6EA0DC999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09" y="512618"/>
            <a:ext cx="10363898" cy="5462732"/>
          </a:xfrm>
        </p:spPr>
        <p:txBody>
          <a:bodyPr/>
          <a:lstStyle/>
          <a:p>
            <a:r>
              <a:rPr lang="id-ID" dirty="0"/>
              <a:t>Qu = (40*Nb*Ap) ; ——-&gt; Nb   = (N1 + N2)/2</a:t>
            </a:r>
          </a:p>
          <a:p>
            <a:r>
              <a:rPr lang="id-ID" dirty="0"/>
              <a:t>Nb1 = (40+50)/2 ; —–&gt; Nb1= 45</a:t>
            </a:r>
          </a:p>
          <a:p>
            <a:r>
              <a:rPr lang="id-ID" dirty="0"/>
              <a:t>Nb2 = (50+52)/2 ; —–&gt; Nb2= 51</a:t>
            </a:r>
          </a:p>
          <a:p>
            <a:r>
              <a:rPr lang="id-ID" dirty="0"/>
              <a:t>Nb  = (45+51)/2 ; —–&gt; Nb = 48</a:t>
            </a:r>
          </a:p>
          <a:p>
            <a:r>
              <a:rPr lang="id-ID" dirty="0"/>
              <a:t>Qu = (40*48*Ap) ; ——&gt; Ap = 0.4*0.4 ; —–&gt; Ap=0.16</a:t>
            </a:r>
          </a:p>
          <a:p>
            <a:r>
              <a:rPr lang="id-ID" dirty="0"/>
              <a:t>= (40*48*0.16)</a:t>
            </a:r>
          </a:p>
          <a:p>
            <a:r>
              <a:rPr lang="id-ID" dirty="0"/>
              <a:t>= 307.2  ton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8841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84CC-6012-4A5F-B166-6E155BDE0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55" y="249380"/>
            <a:ext cx="11029616" cy="800793"/>
          </a:xfrm>
        </p:spPr>
        <p:txBody>
          <a:bodyPr>
            <a:normAutofit/>
          </a:bodyPr>
          <a:lstStyle/>
          <a:p>
            <a:r>
              <a:rPr lang="id-ID" sz="1800" dirty="0"/>
              <a:t>Daya dukung Gesek/Friction tiang pancang berdasarkan data SPT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9F1E-1EFA-4365-881C-65A4D1F05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260764"/>
            <a:ext cx="5597237" cy="5597236"/>
          </a:xfrm>
        </p:spPr>
        <p:txBody>
          <a:bodyPr>
            <a:normAutofit/>
          </a:bodyPr>
          <a:lstStyle/>
          <a:p>
            <a:r>
              <a:rPr lang="id-ID" dirty="0">
                <a:solidFill>
                  <a:schemeClr val="tx1"/>
                </a:solidFill>
              </a:rPr>
              <a:t>Qsi = qs*Asi</a:t>
            </a:r>
          </a:p>
          <a:p>
            <a:r>
              <a:rPr lang="id-ID" dirty="0">
                <a:solidFill>
                  <a:schemeClr val="tx1"/>
                </a:solidFill>
              </a:rPr>
              <a:t>pada lapisan tanah hingga kedalam1- 10 m adalah jenis tanah lempung, dan lapisan tanah pada kedalaman 10-12 m adalah pasir .</a:t>
            </a:r>
          </a:p>
          <a:p>
            <a:r>
              <a:rPr lang="id-ID" dirty="0">
                <a:solidFill>
                  <a:schemeClr val="tx1"/>
                </a:solidFill>
              </a:rPr>
              <a:t>qs —&gt; untuk pasir 0.2N</a:t>
            </a:r>
          </a:p>
          <a:p>
            <a:r>
              <a:rPr lang="id-ID" dirty="0">
                <a:solidFill>
                  <a:schemeClr val="tx1"/>
                </a:solidFill>
              </a:rPr>
              <a:t>qs —&gt; untuk lempung 0.5N</a:t>
            </a:r>
          </a:p>
          <a:p>
            <a:r>
              <a:rPr lang="id-ID" dirty="0">
                <a:solidFill>
                  <a:schemeClr val="tx1"/>
                </a:solidFill>
              </a:rPr>
              <a:t>kedalaman  0-10  (jenis tanah lempung)</a:t>
            </a:r>
          </a:p>
          <a:p>
            <a:r>
              <a:rPr lang="id-ID" dirty="0">
                <a:solidFill>
                  <a:schemeClr val="tx1"/>
                </a:solidFill>
              </a:rPr>
              <a:t>qs1 = 0.5N*Asi ; </a:t>
            </a:r>
          </a:p>
          <a:p>
            <a:r>
              <a:rPr lang="id-ID" dirty="0">
                <a:solidFill>
                  <a:schemeClr val="tx1"/>
                </a:solidFill>
              </a:rPr>
              <a:t>(ket ; 0.5N adalah karena jenis tanah lempung)</a:t>
            </a:r>
          </a:p>
          <a:p>
            <a:r>
              <a:rPr lang="id-ID" dirty="0">
                <a:solidFill>
                  <a:schemeClr val="tx1"/>
                </a:solidFill>
              </a:rPr>
              <a:t>Asi = keliling penampang tiang pancang*tebal</a:t>
            </a:r>
          </a:p>
          <a:p>
            <a:r>
              <a:rPr lang="fi-FI" dirty="0">
                <a:solidFill>
                  <a:schemeClr val="tx1"/>
                </a:solidFill>
              </a:rPr>
              <a:t>Asi = (0.4*4)*10; –&gt; Asi = 16 m2</a:t>
            </a:r>
          </a:p>
          <a:p>
            <a:r>
              <a:rPr lang="fi-FI" dirty="0">
                <a:solidFill>
                  <a:schemeClr val="tx1"/>
                </a:solidFill>
              </a:rPr>
              <a:t>qs1 = 0.5*48*16 ; –&gt; qs1=384ton</a:t>
            </a:r>
          </a:p>
          <a:p>
            <a:r>
              <a:rPr lang="fi-FI" dirty="0">
                <a:solidFill>
                  <a:schemeClr val="tx1"/>
                </a:solidFill>
              </a:rPr>
              <a:t>kedalaman 12 m —&gt; jenis tanah pasir</a:t>
            </a:r>
          </a:p>
          <a:p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E8365B-0574-4A94-B344-C64839F6A4E6}"/>
              </a:ext>
            </a:extLst>
          </p:cNvPr>
          <p:cNvSpPr/>
          <p:nvPr/>
        </p:nvSpPr>
        <p:spPr>
          <a:xfrm>
            <a:off x="6899565" y="1620981"/>
            <a:ext cx="4987635" cy="3781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/>
              <a:t>qs2 = 0.2N*  </a:t>
            </a:r>
            <a:r>
              <a:rPr lang="fi-FI" dirty="0"/>
              <a:t>(ket 0.2N karena jenis tanah adalah pasir)</a:t>
            </a:r>
          </a:p>
          <a:p>
            <a:pPr>
              <a:lnSpc>
                <a:spcPct val="150000"/>
              </a:lnSpc>
            </a:pPr>
            <a:r>
              <a:rPr lang="id-ID" dirty="0"/>
              <a:t>Asi = 0.4*4*2</a:t>
            </a:r>
          </a:p>
          <a:p>
            <a:pPr>
              <a:lnSpc>
                <a:spcPct val="150000"/>
              </a:lnSpc>
            </a:pPr>
            <a:r>
              <a:rPr lang="id-ID" dirty="0"/>
              <a:t>Asi = 3.2 m2</a:t>
            </a:r>
          </a:p>
          <a:p>
            <a:pPr>
              <a:lnSpc>
                <a:spcPct val="150000"/>
              </a:lnSpc>
            </a:pPr>
            <a:r>
              <a:rPr lang="id-ID" dirty="0"/>
              <a:t>qs2 = 0.2*48*3.2</a:t>
            </a:r>
          </a:p>
          <a:p>
            <a:pPr defTabSz="360363">
              <a:lnSpc>
                <a:spcPct val="150000"/>
              </a:lnSpc>
            </a:pPr>
            <a:r>
              <a:rPr lang="id-ID" dirty="0"/>
              <a:t>	= 30.72I ton</a:t>
            </a:r>
          </a:p>
          <a:p>
            <a:pPr>
              <a:lnSpc>
                <a:spcPct val="150000"/>
              </a:lnSpc>
            </a:pPr>
            <a:r>
              <a:rPr lang="id-ID" dirty="0"/>
              <a:t>Qsi = qs1+qs2 ;    </a:t>
            </a:r>
          </a:p>
          <a:p>
            <a:pPr>
              <a:lnSpc>
                <a:spcPct val="150000"/>
              </a:lnSpc>
            </a:pPr>
            <a:r>
              <a:rPr lang="id-ID" dirty="0"/>
              <a:t>Qsi = 384+30.72</a:t>
            </a:r>
          </a:p>
          <a:p>
            <a:pPr>
              <a:lnSpc>
                <a:spcPct val="150000"/>
              </a:lnSpc>
            </a:pPr>
            <a:r>
              <a:rPr lang="id-ID" dirty="0"/>
              <a:t>Qsi = 414.72ton</a:t>
            </a:r>
          </a:p>
        </p:txBody>
      </p:sp>
    </p:spTree>
    <p:extLst>
      <p:ext uri="{BB962C8B-B14F-4D97-AF65-F5344CB8AC3E}">
        <p14:creationId xmlns:p14="http://schemas.microsoft.com/office/powerpoint/2010/main" val="209290894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413324"/>
      </a:dk2>
      <a:lt2>
        <a:srgbClr val="E8E2E7"/>
      </a:lt2>
      <a:accent1>
        <a:srgbClr val="48B754"/>
      </a:accent1>
      <a:accent2>
        <a:srgbClr val="5FB13B"/>
      </a:accent2>
      <a:accent3>
        <a:srgbClr val="8FAB43"/>
      </a:accent3>
      <a:accent4>
        <a:srgbClr val="B1A13B"/>
      </a:accent4>
      <a:accent5>
        <a:srgbClr val="C3814D"/>
      </a:accent5>
      <a:accent6>
        <a:srgbClr val="B13E3B"/>
      </a:accent6>
      <a:hlink>
        <a:srgbClr val="A37836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1119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Century Schoolbook</vt:lpstr>
      <vt:lpstr>Franklin Gothic Book</vt:lpstr>
      <vt:lpstr>Wingdings 2</vt:lpstr>
      <vt:lpstr>DividendVTI</vt:lpstr>
      <vt:lpstr>Perencanaan Pondasi Tiang Pancang</vt:lpstr>
      <vt:lpstr>Analisa Daya Dukung Pondasi Tiang Pancang</vt:lpstr>
      <vt:lpstr>2.  Daya dukung tiang pancang berdasarkan data sondir (CPT/Cone Penetration Test)</vt:lpstr>
      <vt:lpstr>3.  Daya dukung tiang pancang berdasarkan Data SPT/ Standart Penentration Test</vt:lpstr>
      <vt:lpstr>PowerPoint Presentation</vt:lpstr>
      <vt:lpstr>Daya dukung ijin satu tiang pancang berdasarkan data Sondir (CPT/Cone Penetration Test)</vt:lpstr>
      <vt:lpstr>Daya dukung satu tiang pancang berdasarkan data SPT/Standart Penetration Test  </vt:lpstr>
      <vt:lpstr>PowerPoint Presentation</vt:lpstr>
      <vt:lpstr>Daya dukung Gesek/Friction tiang pancang berdasarkan data SPT</vt:lpstr>
      <vt:lpstr>Daya dukung satu tiang pancang berdasarkan SPT</vt:lpstr>
      <vt:lpstr>PowerPoint Presentation</vt:lpstr>
      <vt:lpstr>Cek daya dukung tiang pancang akibat efisiensi.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11</cp:revision>
  <dcterms:created xsi:type="dcterms:W3CDTF">2020-04-15T04:26:17Z</dcterms:created>
  <dcterms:modified xsi:type="dcterms:W3CDTF">2025-04-10T01:55:33Z</dcterms:modified>
</cp:coreProperties>
</file>